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97" r:id="rId4"/>
    <p:sldId id="366" r:id="rId5"/>
    <p:sldId id="293" r:id="rId6"/>
    <p:sldId id="367" r:id="rId7"/>
    <p:sldId id="368" r:id="rId8"/>
    <p:sldId id="369" r:id="rId9"/>
    <p:sldId id="370" r:id="rId10"/>
    <p:sldId id="371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82" r:id="rId22"/>
    <p:sldId id="383" r:id="rId23"/>
    <p:sldId id="384" r:id="rId24"/>
    <p:sldId id="385" r:id="rId25"/>
    <p:sldId id="386" r:id="rId26"/>
    <p:sldId id="387" r:id="rId27"/>
    <p:sldId id="388" r:id="rId28"/>
    <p:sldId id="389" r:id="rId29"/>
    <p:sldId id="390" r:id="rId30"/>
    <p:sldId id="391" r:id="rId31"/>
    <p:sldId id="392" r:id="rId32"/>
    <p:sldId id="393" r:id="rId33"/>
    <p:sldId id="394" r:id="rId34"/>
    <p:sldId id="395" r:id="rId35"/>
    <p:sldId id="396" r:id="rId36"/>
    <p:sldId id="397" r:id="rId37"/>
    <p:sldId id="398" r:id="rId38"/>
    <p:sldId id="399" r:id="rId39"/>
    <p:sldId id="400" r:id="rId40"/>
    <p:sldId id="401" r:id="rId41"/>
    <p:sldId id="402" r:id="rId42"/>
    <p:sldId id="403" r:id="rId43"/>
    <p:sldId id="404" r:id="rId44"/>
    <p:sldId id="405" r:id="rId45"/>
    <p:sldId id="406" r:id="rId46"/>
    <p:sldId id="407" r:id="rId47"/>
    <p:sldId id="408" r:id="rId48"/>
    <p:sldId id="409" r:id="rId49"/>
    <p:sldId id="410" r:id="rId50"/>
    <p:sldId id="411" r:id="rId51"/>
    <p:sldId id="412" r:id="rId52"/>
    <p:sldId id="413" r:id="rId53"/>
    <p:sldId id="414" r:id="rId54"/>
    <p:sldId id="415" r:id="rId55"/>
    <p:sldId id="416" r:id="rId56"/>
    <p:sldId id="41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80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848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116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5865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68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3429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5717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917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6974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5398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40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911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3354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45611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258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2985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87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4283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7414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49598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55085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00362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4949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430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6295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1344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06145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32557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3648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0935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75675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118838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7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5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7365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67841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95265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4511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459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103346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9820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861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3559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4818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053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0941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97096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38771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95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492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139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9336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423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SNS DESIGN THINKERS/ Dr.SNSRCAS / CS / 16UCS502: DATA MINING AND DATA WAREHOUSING /UNIT-1/ M.PRAVEENA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emf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emf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emf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emf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emf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emf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emf"/><Relationship Id="rId4" Type="http://schemas.openxmlformats.org/officeDocument/2006/relationships/image" Target="../media/image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" y="182880"/>
            <a:ext cx="1148715" cy="108712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845" y="182880"/>
            <a:ext cx="9701530" cy="2387600"/>
          </a:xfrm>
        </p:spPr>
        <p:txBody>
          <a:bodyPr>
            <a:noAutofit/>
          </a:bodyPr>
          <a:lstStyle/>
          <a:p>
            <a:pPr marL="0" indent="0"/>
            <a:r>
              <a:rPr lang="en-US" sz="2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Dr.SNS RAJALAKSHMI COLLEGE OF ARTS AND SCIENCE</a:t>
            </a:r>
            <a:r>
              <a:rPr lang="en-US" sz="32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32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(AUTONOMOUS)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COIMBATORE-641049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Accredited by NAAC(Cycle III) with “A+” Grade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Recognised by UGC, Approved by AICTE, New Delhi and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r>
              <a:rPr lang="en-US" sz="1800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Affiliated to Bharathiar University, Coimbatore.</a:t>
            </a:r>
            <a: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/>
            </a:r>
            <a:br>
              <a:rPr lang="en-US" sz="1800" b="1" i="0" u="none" strike="noStrike" cap="none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</a:br>
            <a:endParaRPr lang="en-US" sz="1800" b="1" i="0" u="none" strike="noStrike" cap="none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4620" y="2570480"/>
            <a:ext cx="9144000" cy="431800"/>
          </a:xfrm>
        </p:spPr>
        <p:txBody>
          <a:bodyPr>
            <a:noAutofit/>
          </a:bodyPr>
          <a:lstStyle/>
          <a:p>
            <a:r>
              <a:rPr lang="en-US" b="1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DEPARTMENT OF COMPUTER SCIENCE</a:t>
            </a:r>
          </a:p>
        </p:txBody>
      </p:sp>
      <p:pic>
        <p:nvPicPr>
          <p:cNvPr id="7" name="Google Shape;16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01375" y="427990"/>
            <a:ext cx="97790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1642110" y="3370580"/>
            <a:ext cx="93592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400" b="1" dirty="0" smtClean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21PCS101:Artificial </a:t>
            </a:r>
            <a:r>
              <a:rPr lang="en-IN" sz="2400" b="1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Intelligence for Robotics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 </a:t>
            </a:r>
            <a:r>
              <a:rPr lang="en-US" sz="2400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YEAR - </a:t>
            </a:r>
            <a:r>
              <a:rPr lang="en-US" sz="2400" dirty="0" smtClean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I </a:t>
            </a:r>
            <a:r>
              <a:rPr lang="en-US" sz="2400" dirty="0">
                <a:solidFill>
                  <a:srgbClr val="02030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SEM</a:t>
            </a:r>
            <a:endParaRPr sz="2400" b="0" i="0" u="none" strike="noStrike" cap="none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  <a:p>
            <a:endParaRPr lang="en-US" sz="2400" b="0" i="0" u="none" strike="noStrike" cap="none" dirty="0">
              <a:solidFill>
                <a:srgbClr val="02030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4205165" y="5848821"/>
            <a:ext cx="3583738" cy="496931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000" b="1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TOPIC  – </a:t>
            </a:r>
            <a:r>
              <a:rPr lang="en-IN" sz="2000" b="1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Picking up the Toys </a:t>
            </a:r>
            <a:endParaRPr lang="en-US" sz="2000" b="1" dirty="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3420110" y="4486910"/>
            <a:ext cx="6071235" cy="807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sz="3500" b="1" i="0" u="none" strike="noStrike" cap="none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400" b="1" i="0" u="none" strike="noStrike" cap="none" dirty="0">
                <a:solidFill>
                  <a:srgbClr val="FF0000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 </a:t>
            </a:r>
            <a:r>
              <a:rPr lang="en-US" sz="2400" b="1" i="0" u="none" strike="noStrike" cap="none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UNIT </a:t>
            </a:r>
            <a:r>
              <a:rPr lang="en-US" sz="2400" b="1" i="0" u="none" strike="noStrike" cap="none" dirty="0" smtClean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4 </a:t>
            </a:r>
            <a:r>
              <a:rPr lang="en-US" sz="2400" b="1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  <a:sym typeface="Cambria" panose="02040503050406030204"/>
              </a:rPr>
              <a:t>– </a:t>
            </a:r>
            <a:r>
              <a:rPr lang="en-IN" sz="2400" b="1" dirty="0">
                <a:solidFill>
                  <a:schemeClr val="dk1"/>
                </a:solidFill>
                <a:latin typeface="Cambria" panose="02040503050406030204"/>
                <a:ea typeface="Cambria" panose="02040503050406030204"/>
                <a:cs typeface="Cambria" panose="02040503050406030204"/>
              </a:rPr>
              <a:t>Picking up the Toys </a:t>
            </a:r>
            <a:endParaRPr lang="en-US" sz="2400" b="1" dirty="0">
              <a:solidFill>
                <a:schemeClr val="dk1"/>
              </a:solidFill>
              <a:latin typeface="Cambria" panose="02040503050406030204"/>
              <a:ea typeface="Cambria" panose="02040503050406030204"/>
              <a:cs typeface="Cambria" panose="02040503050406030204"/>
              <a:sym typeface="Cambria" panose="02040503050406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1582" y="1029103"/>
            <a:ext cx="7248837" cy="459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17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process for learning with the robot arm will look like this – we will set a goal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arm. We can start by saying we have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arm positions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–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neutral carry,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pick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carry,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drop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off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our starting four positions. We can add more later if it looks like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them: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86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99281" y="1252066"/>
            <a:ext cx="9046479" cy="510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9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calculate rewards using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Q-function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Q represents the reward the robot 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getting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(or expecting to get) from a particular action.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Q(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final reward for an action given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starting state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reward(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that action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 is a discount function that rewards getting to the goal quicker,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max(Q(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’,a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’) selects the action that results in the largest reward out of the set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available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that state. In the equation, s and a represent the current state and action, and 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’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a’ represent the next state and next action.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846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pick actions?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8990" y="6356349"/>
            <a:ext cx="2743200" cy="365125"/>
          </a:xfrm>
        </p:spPr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can the robot arm perform? We have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motors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we have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options for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motor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can do nothing – that is,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move at all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can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counterclockwise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will make our motor angle smaller, and we can move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clockwise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which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makes our motor angle larger.</a:t>
            </a:r>
          </a:p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servo motors treat positive position changes as clockwise rotation. Thus, if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command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rotation to change from 200 to 250 degrees, the motor will turn clockwise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50 degrees.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67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pick actions?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056735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space for each motion of the robot arm is to move each motor either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left, right, </a:t>
            </a:r>
            <a:r>
              <a:rPr lang="en-US" sz="23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not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all.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gives us </a:t>
            </a: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combinations with three motors (3 x 3 x 3 possible actions).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will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note this with an </a:t>
            </a:r>
            <a:r>
              <a:rPr lang="en-US" sz="23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 matrix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3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 will have three values. An action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reduces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angle of motor 1, holds motor 2 in place, and increases motor 3, noted by [-1,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0,1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]. We will just use 1 in the action matrix because we will set the magnitude of the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motion in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way. The x-y coordinates of the hand can be computed from the sums of </a:t>
            </a:r>
            <a:r>
              <a:rPr lang="en-US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joints.</a:t>
            </a:r>
            <a:endParaRPr lang="en-IN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5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pick actions?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Another way of looking at this process is that we are generating a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we move motor 1, motors 2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3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move position in space, and their angles and distances to the ground and to our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goal change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 motor move adds 27 new branches to our decision tree,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generate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 new arm positions. All we have to do is pick which one to keep.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4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robot arm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771552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reinforcement learning in the process of maximizing rewards. We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using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Q-learning to compute rewards for successful completion or partial completion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goal.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use a straight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neural network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to predict the outcomes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actions given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beginning state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we introduced genetic algorithms to innovate and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movement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patterns that we can teach to the robot arm:</a:t>
            </a: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73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robot arm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2915" y="1069197"/>
            <a:ext cx="5335173" cy="5287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robot arm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general process for teaching the arm how to move is based on a type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reinforcement learning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Q-Learning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Our concepts are summarized in the following equation: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R(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+ G max[Qst+1,a]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Here, Q(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s,a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the value of an action done in a particular state.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reward given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that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91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365125"/>
            <a:ext cx="7577455" cy="796925"/>
          </a:xfrm>
        </p:spPr>
        <p:txBody>
          <a:bodyPr/>
          <a:lstStyle/>
          <a:p>
            <a:pPr algn="ctr"/>
            <a:r>
              <a:rPr 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9999"/>
            <a:ext cx="10396220" cy="49345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IN" sz="24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Book Antiqua" panose="02040602050305030304" pitchFamily="18" charset="0"/>
              </a:rPr>
              <a:t>Task </a:t>
            </a:r>
            <a:r>
              <a:rPr lang="en-IN" sz="2400" dirty="0">
                <a:latin typeface="Book Antiqua" panose="02040602050305030304" pitchFamily="18" charset="0"/>
              </a:rPr>
              <a:t>analysis 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Book Antiqua" panose="02040602050305030304" pitchFamily="18" charset="0"/>
              </a:rPr>
              <a:t>Teaching </a:t>
            </a:r>
            <a:r>
              <a:rPr lang="en-IN" sz="2400" dirty="0">
                <a:latin typeface="Book Antiqua" panose="02040602050305030304" pitchFamily="18" charset="0"/>
              </a:rPr>
              <a:t>the robot arm </a:t>
            </a:r>
            <a:endParaRPr lang="en-IN" sz="2400" dirty="0" smtClean="0">
              <a:latin typeface="Book Antiqua" panose="02040602050305030304" pitchFamily="18" charset="0"/>
            </a:endParaRPr>
          </a:p>
          <a:p>
            <a:pPr>
              <a:lnSpc>
                <a:spcPct val="150000"/>
              </a:lnSpc>
            </a:pPr>
            <a:r>
              <a:rPr lang="en-IN" sz="2400" dirty="0" smtClean="0">
                <a:latin typeface="Book Antiqua" panose="02040602050305030304" pitchFamily="18" charset="0"/>
              </a:rPr>
              <a:t>Other </a:t>
            </a:r>
            <a:r>
              <a:rPr lang="en-IN" sz="2400" dirty="0">
                <a:latin typeface="Book Antiqua" panose="02040602050305030304" pitchFamily="18" charset="0"/>
              </a:rPr>
              <a:t>robot arm machine-learning </a:t>
            </a:r>
            <a:r>
              <a:rPr lang="en-IN" sz="2400" dirty="0" smtClean="0">
                <a:latin typeface="Book Antiqua" panose="02040602050305030304" pitchFamily="18" charset="0"/>
              </a:rPr>
              <a:t>approaches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01375" y="427990"/>
            <a:ext cx="97790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</a:t>
            </a:fld>
            <a:r>
              <a:rPr lang="en-US" smtClean="0"/>
              <a:t>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6480" y="6356350"/>
            <a:ext cx="7951470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</a:t>
            </a:r>
            <a:r>
              <a:rPr lang="en-US" dirty="0" smtClean="0">
                <a:solidFill>
                  <a:schemeClr val="tx2"/>
                </a:solidFill>
              </a:rPr>
              <a:t>/ </a:t>
            </a:r>
            <a:r>
              <a:rPr lang="en-US" dirty="0" smtClean="0">
                <a:solidFill>
                  <a:schemeClr val="tx2"/>
                </a:solidFill>
              </a:rPr>
              <a:t>R.LAVANYA</a:t>
            </a:r>
            <a:endParaRPr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 of robot arm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discount factor that reduces rewards for longer sets of actions.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 is normally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to a number less than 1, like .9. For example, a set of actions that reaches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10 steps (actions) gets a higher Q than a set of actions that takes 20 steps.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 max[Qst+1,a] says to look at the next state of the robot, and select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action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results in the highest Q value for the next state.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6053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motors are commanded by setting an angle for the motor’s output shaft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assume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angles run from 0 to 180 degrees. However, the commands for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motor positions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run from 1 to 255, so they fit into a single 8-bit value. We’ll be converting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these byte-based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motor commands to and from angles in the program.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9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>
              <a:lnSpc>
                <a:spcPct val="25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Version one – action state reinforcement learning</a:t>
            </a:r>
          </a:p>
          <a:p>
            <a:pPr>
              <a:lnSpc>
                <a:spcPct val="2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first version of the arm training program will introduce the basic framework,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primitive form of machine learning, which is to just try random movements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until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finds something that works.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9858" y="1165225"/>
            <a:ext cx="7188807" cy="445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0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52661"/>
            <a:ext cx="10515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learning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insert a line at each update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just after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we calculate the reward, as shown here: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reward 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robotArm.step</a:t>
            </a: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IN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action,learningRate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this new line to try an adaptive learning rate</a:t>
            </a:r>
          </a:p>
          <a:p>
            <a:pPr>
              <a:lnSpc>
                <a:spcPct val="200000"/>
              </a:lnSpc>
            </a:pPr>
            <a:r>
              <a:rPr lang="en-IN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learningRate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(100-reward)/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2735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1252661"/>
            <a:ext cx="10515600" cy="4728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reward for reaching the goal is 100 points. We want the learning rate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an inverse ratio to the reward. As the reward gets bigger, the </a:t>
            </a:r>
            <a:r>
              <a:rPr lang="en-US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learningRate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gets smaller. I also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the learning rate to the data recording, and created the following diagram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results. You can see that the training action converged much faster. After a number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trials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averages about four times as fast as the random approach we used in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first example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can see the learning rate approaching zero as the reward nears 100: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08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352" y="1567391"/>
            <a:ext cx="10660251" cy="4714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5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165225"/>
            <a:ext cx="1129253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Q-learning </a:t>
            </a: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learning, we develop a overall value of a set of actions that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together result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robot reaching its goal. This total value of a valid path to the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 is called Q.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add a discount factor that penalizes longer paths; a shorter path is better. This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discount factor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usually called by the Greek letter Gamma. The discount is a number less than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usually 0.9 or so), and it is one of our tunable parameters. Imagine that we are at the goal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659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arm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165225"/>
            <a:ext cx="11292539" cy="3374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get the full reward, 100 points, and the discount is 0. Then we move back to the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before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get to the goal, that is one step away. We multiply it by 0.9, so it gets 9/10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reward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(90 points). The next space, two steps back, gets the reward from the 1-step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(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points) times the discount factor (Gamma), which is 0.9 x 90 or 81. So each step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from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gets a bit less of the reward. A path with 10 steps gets more points than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path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20 steps.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292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29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30"/>
            <a:ext cx="1129253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 problem with Q-learning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that we have a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large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number of possible states, or positions, that the robot arm can be in. This means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gaining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lot of knowledge about any one position by repeated trials is very difficult.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going to introduce a different approach using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genetic algorithms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generate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I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movement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actions.</a:t>
            </a: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0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Requirements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Python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library to make plots and graphs, and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pickle library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store data.</a:t>
            </a:r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253798"/>
      </p:ext>
    </p:extLst>
  </p:cSld>
  <p:clrMapOvr>
    <a:masterClrMapping/>
  </p:clrMapOvr>
  <p:transition advTm="31616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30"/>
            <a:ext cx="11292539" cy="66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4179" y="1535430"/>
            <a:ext cx="11292539" cy="4094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Moving the robot arm requires coordination of three motors 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simultaneously to create </a:t>
            </a:r>
            <a:r>
              <a:rPr lang="en-I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smooth </a:t>
            </a:r>
            <a:r>
              <a:rPr lang="en-IN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movement</a:t>
            </a:r>
            <a:r>
              <a:rPr lang="en-IN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if we had a way of trying different combinations of motor movement, and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 competing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against one another to pick the best one. It would be some sort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Darwinian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survival of the fittest for arm movement scripts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managing our gene pool to create a solution to a problem by successive approximation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want to keep a good mix of possibilities that can be combined in different ways to solve moving our arm to its goal: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24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30"/>
            <a:ext cx="11292539" cy="666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IN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6277" y="1165225"/>
            <a:ext cx="2651432" cy="49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2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robot arm machine-learning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30"/>
            <a:ext cx="112925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Google’s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SAC-X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SACX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stands for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Scheduled Auxiliary Control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they surmise that it can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quite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 to assign reward points to individual movements of the robot arm.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break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a complex task into smaller auxiliary tasks, and give reward points for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supporting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tasks to let the robot build up to a complicated challenge. If we were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stacking blocks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 robot arm, we might separate picking up the block as one task, moving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block in hand as another, and so on.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22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robot arm machine-learning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30"/>
            <a:ext cx="11292539" cy="2697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referred to this as a "sparse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reward“ problem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they only did reinforcement on the main task, stacking a block on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top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another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You can imagine in the process of teaching a robot to stack blocks that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 would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thousands of failed attempts before a successful move resulted in a reward.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31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 robot arm machine-learning</a:t>
            </a:r>
            <a:b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4180" y="1535430"/>
            <a:ext cx="11292539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Amazon Robotics Challenge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Amazon has sponsored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Amazon Robotics Challenge, where they invited teams from universities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to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robot arms to pick up items off a shelf and, you guessed it, put them into a box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When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consider that Amazon sells almost everything imaginable, this is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real challenge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2017, a team from Queensland, Australia won the challenge with a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low-cost arm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a really good hand tracking system.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368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450" y="365125"/>
            <a:ext cx="7577455" cy="796925"/>
          </a:xfrm>
        </p:spPr>
        <p:txBody>
          <a:bodyPr/>
          <a:lstStyle/>
          <a:p>
            <a:pPr algn="ctr"/>
            <a:r>
              <a:rPr lang="en-US" sz="3600" b="1">
                <a:latin typeface="Times New Roman" panose="02020603050405020304" charset="0"/>
                <a:cs typeface="Times New Roman" panose="02020603050405020304" charset="0"/>
                <a:sym typeface="+mn-ea"/>
              </a:rPr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269999"/>
            <a:ext cx="10396220" cy="493458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latin typeface="Book Antiqua" panose="02040602050305030304" pitchFamily="18" charset="0"/>
              </a:rPr>
              <a:t>Natural </a:t>
            </a:r>
            <a:r>
              <a:rPr lang="en-US" sz="2400" dirty="0">
                <a:latin typeface="Book Antiqua" panose="02040602050305030304" pitchFamily="18" charset="0"/>
              </a:rPr>
              <a:t>language processing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</a:rPr>
              <a:t>Reasoning from context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</a:rPr>
              <a:t>Understanding intent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</a:rPr>
              <a:t>Speech recognition (speech to text)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</a:rPr>
              <a:t>Text to speech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Book Antiqua" panose="02040602050305030304" pitchFamily="18" charset="0"/>
              </a:rPr>
              <a:t>Call and response dialog for knock-knock jokes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pic>
        <p:nvPicPr>
          <p:cNvPr id="7" name="Google Shape;169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001375" y="427990"/>
            <a:ext cx="977900" cy="84201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35</a:t>
            </a:fld>
            <a:r>
              <a:rPr lang="en-US" smtClean="0"/>
              <a:t>/13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316480" y="6356350"/>
            <a:ext cx="7951470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4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Technical Requirements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Mycroft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Open Source Voice Assistant (http:/ 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mycroft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Python 3.2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the Google DIY Voice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Kit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422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need the robot to be able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have the ability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convert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 into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digital form.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We need to process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sounds into words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is to say, turn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sounds into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want to use canned or memorized speech commands, but rather have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robot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able to do some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language processing (NLP)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create a form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robot understanding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spoken word.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18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Our steps for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are as follows: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Receive audio (sound) inputs.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Convert those sounds into text that the robot can process.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Use processing on those text words to understand the intent of the speaker.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Use that intent as a command to perform some task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9249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Provide verbal responses in the form of spoken words (text to speech) back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operator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confirm the robot heard and understood the command.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Create a custom verbal interface that both tells and responds to knock-knock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jokes.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19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Analysis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a mobile base with a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degree-of-freedom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attached to it. We are fortunate that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TinMan's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arm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constructed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of servo motors. We can tell where all of the parts of the arm are if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know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the servos are commanded to be, since we are commanding the angles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servos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We can use forward kinematics, which is to sum up all the angles and levers of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arm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order to deduce where the hand is located at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5144"/>
      </p:ext>
    </p:extLst>
  </p:cSld>
  <p:clrMapOvr>
    <a:masterClrMapping/>
  </p:clrMapOvr>
  <p:transition advTm="31044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Speech to text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using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Mycroft, an open source voice activated digital assistant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is adept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speech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is easily extended for new functions and custom interfaces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179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use for voice interaction with the robot follows this script: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Wake word (Hey, Albert)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Pause for the robot to make a beep sound to show it is listening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Command or query from human (move forward one step)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Robot responds verbally (moving forward six inches)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474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does the robot recognize the wake word? The speech system we will be using,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open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 system Mycroft, uses one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methods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first is a phoneme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 system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Sphynx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the heck is a phoneme? You can understand that words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made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out of individual sounds, which we roughly assign to letters of the alphabet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lnSpc>
                <a:spcPct val="200000"/>
              </a:lnSpc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634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the other method for receiving the wake word? Mycroft can also use a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trained neural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has been taught to recognize entire words all at once by their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spectral power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graph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spectral graph?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Your voice sound is not one frequency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 energy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it is a complex congregation of different frequencies produced by our mouths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vocal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cords.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12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spoke in pure frequencies, we would sound like a flute- pure tones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mostly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frequency. We can use a process called a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fast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fourier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 to convert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selection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speech into a graph that shows the amount of energy (volume) at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frequency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This is called a spectral plot or spectral graph.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low frequencies are at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left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higher frequencies at the right.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2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human speech energy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concentrated between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frequencies between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Hz and 4,000 Hz. 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has a unique distribution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sound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amounts in these frequencies, and can be recognized by a neural network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manner: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76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424" y="1711220"/>
            <a:ext cx="10138898" cy="463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83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phoneme method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method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spectral plots to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 sounds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words, but the phoneme process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divides words into individual sounds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neural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network 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listens and recognizes the entire word all at once.</a:t>
            </a:r>
            <a:endParaRPr lang="en-US" sz="2400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does this make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big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difference?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phoneme system can be developed to recognize any word in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reprogramming or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retraining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neural network has to be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trained on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word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individually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hopefully by a lot of different speakers with a lot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accents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84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Mycroft system then transfers that audio data over the internet to the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speech-to-text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engine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quick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way to resolve the problem of our little Raspberry Pi not having enough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power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storage to have a robust speech recognition capability.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29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 Analysis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862" y="1613654"/>
            <a:ext cx="9686441" cy="4649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842213"/>
      </p:ext>
    </p:extLst>
  </p:cSld>
  <p:clrMapOvr>
    <a:masterClrMapping/>
  </p:clrMapOvr>
  <p:transition advTm="31044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goes on the in the Google Cloud? 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STT engine breaks the speech down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 phonemes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(sounds) and uses a neural network to assign the most probable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graphemes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letters) to those sounds. The output would be spelled out more phonetically than want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receive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950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Intent</a:t>
            </a:r>
          </a:p>
          <a:p>
            <a:pPr>
              <a:lnSpc>
                <a:spcPct val="2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natural language processing we are doing has one aim, or goal. We are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giving commands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our robot using a voice interface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TinMan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robot to listen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understand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commands using a open source artificial intelligence package called Mycroft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363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Mycroft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version of a digital assistant similar to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Apple or Alexa from Amazon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it can listen to voice commands in a mostly normal fashion and interface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those commands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computer. We are using it because it has an interface that runs on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Raspberry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 3. Here we go.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955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5"/>
            <a:ext cx="10380800" cy="4828540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IN" sz="2400" b="1" dirty="0" smtClean="0"/>
              <a:t>Mycroft</a:t>
            </a:r>
          </a:p>
          <a:p>
            <a:pPr>
              <a:lnSpc>
                <a:spcPct val="200000"/>
              </a:lnSpc>
            </a:pPr>
            <a:r>
              <a:rPr lang="en-IN" sz="2400" b="1" dirty="0"/>
              <a:t>Hardware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413" y="1615387"/>
            <a:ext cx="7977980" cy="425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724" y="1442720"/>
            <a:ext cx="1080398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Mycroft software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there are several ways to install Mycroft, we have to put Mycroft on top of the other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software we have already. Since Mycroft has to get along with the ROS, and all of the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artificial intelligence packages we installed, such as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Theano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is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that we use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clone method to download the source code and build Mycroft</a:t>
            </a:r>
          </a:p>
          <a:p>
            <a:pPr>
              <a:lnSpc>
                <a:spcPct val="200000"/>
              </a:lnSpc>
            </a:pPr>
            <a:r>
              <a:rPr lang="en-IN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Raspberry Pi</a:t>
            </a:r>
            <a:r>
              <a:rPr lang="en-IN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04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Robot speech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recognition</a:t>
            </a:r>
            <a:endParaRPr lang="en-I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 January 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4724" y="1442720"/>
            <a:ext cx="1080398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git </a:t>
            </a: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clone https://github.com/MycroftAI/mycroft-core.git</a:t>
            </a:r>
          </a:p>
          <a:p>
            <a:pPr>
              <a:lnSpc>
                <a:spcPct val="200000"/>
              </a:lnSpc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cd Mycroft-core</a:t>
            </a:r>
          </a:p>
          <a:p>
            <a:pPr>
              <a:lnSpc>
                <a:spcPct val="200000"/>
              </a:lnSpc>
            </a:pPr>
            <a:r>
              <a:rPr lang="en-IN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bash dev_setup.sh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Mycroft will create a virtual environment it needs to run. It also isolates the Mycroft</a:t>
            </a:r>
          </a:p>
          <a:p>
            <a:pPr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package from the rest of the packages on the Raspberry PI.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81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616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88 Thank You Images for ppt Stock Photos Thank you slide -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4250" y="1405720"/>
            <a:ext cx="8307364" cy="415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458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Analysis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want the robot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figure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 what it takes to get to that position. We need to give the robot a way to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 different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theories, or actions that will result in the arm moving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20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also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the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 rotating, and the fingers opening and closing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later as part of a different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 when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learn how to grasp objects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193719"/>
      </p:ext>
    </p:extLst>
  </p:cSld>
  <p:clrMapOvr>
    <a:masterClrMapping/>
  </p:clrMapOvr>
  <p:transition advTm="31044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Analysis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leaves us with an action space with just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actions – setting the position of the </a:t>
            </a:r>
            <a:r>
              <a:rPr lang="en-US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middle </a:t>
            </a:r>
            <a:r>
              <a:rPr lang="en-US" sz="2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servomotors, which I will call shoulder pitch, elbow pitch, and wrist pitch. </a:t>
            </a:r>
            <a:endParaRPr lang="en-US" sz="22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possible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actions are shoulder pitch from 0 to 180, elbow pitch from 0 to 180, and wrist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pitch from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to 180. This produces a large range of motion from just these three motors.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829916"/>
      </p:ext>
    </p:extLst>
  </p:cSld>
  <p:clrMapOvr>
    <a:masterClrMapping/>
  </p:clrMapOvr>
  <p:transition advTm="31044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call the act of setting the motors to a different position an action, and we will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position of the robot hand the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going to have the robot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states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 beginning position of the hand) and an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(the motor commands used when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that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state) with the probability of generating either a positive or negative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be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the robot to figure out which sets of actions result in maximizing the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30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845" y="365125"/>
            <a:ext cx="9280477" cy="963930"/>
          </a:xfrm>
        </p:spPr>
        <p:txBody>
          <a:bodyPr>
            <a:noAutofit/>
          </a:bodyPr>
          <a:lstStyle/>
          <a:p>
            <a:pPr algn="ctr"/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the </a:t>
            </a:r>
            <a:r>
              <a:rPr lang="en-I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solution</a:t>
            </a:r>
            <a:endParaRPr lang="en-I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oogle Shape;169;p1"/>
          <p:cNvPicPr preferRelativeResize="0">
            <a:picLocks noGrp="1" noChangeAspect="1"/>
          </p:cNvPicPr>
          <p:nvPr>
            <p:ph sz="half" idx="2"/>
          </p:nvPr>
        </p:nvPicPr>
        <p:blipFill rotWithShape="1">
          <a:blip r:embed="rId3"/>
          <a:srcRect/>
          <a:stretch>
            <a:fillRect/>
          </a:stretch>
        </p:blipFill>
        <p:spPr>
          <a:xfrm>
            <a:off x="10714990" y="365125"/>
            <a:ext cx="1323340" cy="800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Content Placeholder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180" y="251460"/>
            <a:ext cx="1236345" cy="1170305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3">
              <a:rPr lang="en-US" smtClean="0"/>
              <a:t>26 January 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180590" y="6356350"/>
            <a:ext cx="7967345" cy="365125"/>
          </a:xfrm>
        </p:spPr>
        <p:txBody>
          <a:bodyPr/>
          <a:lstStyle/>
          <a:p>
            <a:pPr lvl="0"/>
            <a:r>
              <a:rPr lang="en-US" dirty="0">
                <a:solidFill>
                  <a:schemeClr val="tx2"/>
                </a:solidFill>
              </a:rPr>
              <a:t>SNS DESIGN THINKERS/ </a:t>
            </a:r>
            <a:r>
              <a:rPr lang="en-US" dirty="0" err="1">
                <a:solidFill>
                  <a:schemeClr val="tx2"/>
                </a:solidFill>
              </a:rPr>
              <a:t>Dr.SNSRCAS</a:t>
            </a:r>
            <a:r>
              <a:rPr lang="en-US" dirty="0">
                <a:solidFill>
                  <a:schemeClr val="tx2"/>
                </a:solidFill>
              </a:rPr>
              <a:t> / CS / </a:t>
            </a:r>
            <a:r>
              <a:rPr lang="en-IN" dirty="0">
                <a:solidFill>
                  <a:schemeClr val="tx2"/>
                </a:solidFill>
              </a:rPr>
              <a:t>21PCS101:Artificial Intelligence for Robotics</a:t>
            </a:r>
            <a:r>
              <a:rPr lang="en-US" dirty="0">
                <a:solidFill>
                  <a:schemeClr val="tx2"/>
                </a:solidFill>
              </a:rPr>
              <a:t>/UNIT-4/ R.LAVANYA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1058024" y="1165224"/>
            <a:ext cx="10380800" cy="5191125"/>
          </a:xfrm>
        </p:spPr>
        <p:txBody>
          <a:bodyPr>
            <a:noAutofit/>
          </a:bodyPr>
          <a:lstStyle/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use some of the same tools we used before in our neural network to propagate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reward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each step in a chain of movements that result in the hand moving to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location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reinforcement learning circles, this is called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discounting the reward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distributing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portions of rewards to the step in a multi-step process. </a:t>
            </a:r>
            <a:endParaRPr lang="en-US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Likewise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combination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state and an action is called a 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policy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because we are telling the robot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when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are in this position, and want to go to that position, do this action.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990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31044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3048</TotalTime>
  <Words>4188</Words>
  <Application>Microsoft Office PowerPoint</Application>
  <PresentationFormat>Widescreen</PresentationFormat>
  <Paragraphs>343</Paragraphs>
  <Slides>56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Arial</vt:lpstr>
      <vt:lpstr>Book Antiqua</vt:lpstr>
      <vt:lpstr>Calibri</vt:lpstr>
      <vt:lpstr>Calibri Light</vt:lpstr>
      <vt:lpstr>Cambria</vt:lpstr>
      <vt:lpstr>Times New Roman</vt:lpstr>
      <vt:lpstr>Office Theme</vt:lpstr>
      <vt:lpstr>Dr.SNS RAJALAKSHMI COLLEGE OF ARTS AND SCIENCE (AUTONOMOUS) COIMBATORE-641049 Accredited by NAAC(Cycle III) with “A+” Grade Recognised by UGC, Approved by AICTE, New Delhi and Affiliated to Bharathiar University, Coimbatore. </vt:lpstr>
      <vt:lpstr>Outline</vt:lpstr>
      <vt:lpstr>Technical Requirements</vt:lpstr>
      <vt:lpstr>Task Analysis</vt:lpstr>
      <vt:lpstr>Task Analysis</vt:lpstr>
      <vt:lpstr>Task Analysis</vt:lpstr>
      <vt:lpstr>Task Analysis</vt:lpstr>
      <vt:lpstr>Setting up the solution</vt:lpstr>
      <vt:lpstr>Setting up the solution</vt:lpstr>
      <vt:lpstr>Setting up the solution</vt:lpstr>
      <vt:lpstr>Setting up the solution</vt:lpstr>
      <vt:lpstr>Setting up the solution</vt:lpstr>
      <vt:lpstr>Setting up the solution</vt:lpstr>
      <vt:lpstr>How do we pick actions? </vt:lpstr>
      <vt:lpstr>How do we pick actions? </vt:lpstr>
      <vt:lpstr>How do we pick actions? </vt:lpstr>
      <vt:lpstr>Summary of robot arm learning</vt:lpstr>
      <vt:lpstr>Summary of robot arm learning</vt:lpstr>
      <vt:lpstr>Summary of robot arm learning</vt:lpstr>
      <vt:lpstr>Summary of robot arm learning</vt:lpstr>
      <vt:lpstr>Teaching the robot arm</vt:lpstr>
      <vt:lpstr>Teaching the robot arm</vt:lpstr>
      <vt:lpstr>Teaching the robot arm</vt:lpstr>
      <vt:lpstr>Teaching the robot arm</vt:lpstr>
      <vt:lpstr>Teaching the robot arm</vt:lpstr>
      <vt:lpstr>Teaching the robot arm</vt:lpstr>
      <vt:lpstr>Teaching the robot arm</vt:lpstr>
      <vt:lpstr>Teaching the robot arm</vt:lpstr>
      <vt:lpstr>Genetic algorithms</vt:lpstr>
      <vt:lpstr>Genetic algorithms</vt:lpstr>
      <vt:lpstr>Genetic algorithms</vt:lpstr>
      <vt:lpstr>Other robot arm machine-learning approaches</vt:lpstr>
      <vt:lpstr>Other robot arm machine-learning approaches</vt:lpstr>
      <vt:lpstr>Other robot arm machine-learning approaches</vt:lpstr>
      <vt:lpstr>Outline</vt:lpstr>
      <vt:lpstr>Technical Requirements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Robot speech recognition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Dr.SNS RAJALAKSHMI COLLEGE OF ARTS AND SCIENCE (AUTONOMOUS) COIMBATORE-641049 Accredited by NAAC(Cycle III) with “A+” Grade Recognised by UGC, Approved by AICTE, New Delhi and Affiliated to Bharathiar University, Coimbatore.</dc:title>
  <dc:creator>lavanya prabhakaran</dc:creator>
  <cp:lastModifiedBy>Microsoft account</cp:lastModifiedBy>
  <cp:revision>213</cp:revision>
  <dcterms:created xsi:type="dcterms:W3CDTF">2020-06-18T08:27:00Z</dcterms:created>
  <dcterms:modified xsi:type="dcterms:W3CDTF">2022-01-26T14:36:40Z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1033-11.2.0.9396</vt:lpwstr>
  </property>
</Properties>
</file>